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71" r:id="rId5"/>
    <p:sldId id="275" r:id="rId6"/>
    <p:sldId id="280" r:id="rId7"/>
    <p:sldId id="284" r:id="rId8"/>
    <p:sldId id="288" r:id="rId9"/>
    <p:sldId id="292" r:id="rId10"/>
    <p:sldId id="296" r:id="rId11"/>
    <p:sldId id="300" r:id="rId12"/>
    <p:sldId id="305" r:id="rId13"/>
    <p:sldId id="311" r:id="rId14"/>
    <p:sldId id="315" r:id="rId15"/>
    <p:sldId id="319" r:id="rId16"/>
    <p:sldId id="323" r:id="rId17"/>
    <p:sldId id="327" r:id="rId18"/>
    <p:sldId id="331" r:id="rId19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469" autoAdjust="0"/>
  </p:normalViewPr>
  <p:slideViewPr>
    <p:cSldViewPr>
      <p:cViewPr>
        <p:scale>
          <a:sx n="100" d="100"/>
          <a:sy n="100" d="100"/>
        </p:scale>
        <p:origin x="-94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994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075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08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95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929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35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03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536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61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073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FC46-E5C5-4C8D-99D1-C97C5A3F0C8C}" type="datetimeFigureOut">
              <a:rPr lang="en-AU" smtClean="0"/>
              <a:t>11/07/2019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28A83-5B95-4AB9-865D-C262F7B555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68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olo perfido male portra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67" y="4147338"/>
            <a:ext cx="1496773" cy="22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3212976" cy="32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76672"/>
            <a:ext cx="3911311" cy="291641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2448272" cy="244827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3024336" cy="2006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5768" y="3501008"/>
            <a:ext cx="4766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spc="-9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P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oint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a location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in space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7521" y="6135107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©Mikel Ortega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521" y="3429000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</a:t>
            </a:r>
            <a:r>
              <a:rPr lang="en-AU" sz="1000" b="1" dirty="0" err="1" smtClean="0">
                <a:solidFill>
                  <a:schemeClr val="bg1"/>
                </a:solidFill>
              </a:rPr>
              <a:t>Chiarascuro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4693" y="6165304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</a:t>
            </a:r>
            <a:r>
              <a:rPr lang="en-AU" sz="1000" b="1" dirty="0" err="1" smtClean="0">
                <a:solidFill>
                  <a:schemeClr val="bg1"/>
                </a:solidFill>
              </a:rPr>
              <a:t>Eolo</a:t>
            </a:r>
            <a:r>
              <a:rPr lang="en-AU" sz="1000" b="1" dirty="0" smtClean="0">
                <a:solidFill>
                  <a:schemeClr val="bg1"/>
                </a:solidFill>
              </a:rPr>
              <a:t> </a:t>
            </a:r>
            <a:r>
              <a:rPr lang="en-AU" sz="1000" b="1" dirty="0" err="1" smtClean="0">
                <a:solidFill>
                  <a:schemeClr val="bg1"/>
                </a:solidFill>
              </a:rPr>
              <a:t>Perfido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1960" y="3140968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©Getty Images</a:t>
            </a:r>
            <a:endParaRPr lang="en-AU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62607" y="4149080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Pinterest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1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168352" cy="2196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77" y="620688"/>
            <a:ext cx="3079587" cy="2448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9" y="2996952"/>
            <a:ext cx="2875445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3286725"/>
            <a:ext cx="22413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spc="-9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F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orm –</a:t>
            </a:r>
          </a:p>
          <a:p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define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volume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77" y="3192897"/>
            <a:ext cx="1927459" cy="304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7504" y="5986432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©Karl </a:t>
            </a:r>
            <a:r>
              <a:rPr lang="en-AU" sz="1000" b="1" dirty="0" err="1" smtClean="0"/>
              <a:t>Blossfeldt</a:t>
            </a:r>
            <a:endParaRPr lang="en-AU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4043" y="2564904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62068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407" y="302162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0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3348372" cy="2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2880320" cy="1917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90" y="2852936"/>
            <a:ext cx="3035058" cy="2425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64904"/>
            <a:ext cx="2736304" cy="1817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653136"/>
            <a:ext cx="3030030" cy="1702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5342036"/>
            <a:ext cx="3942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Repetition and</a:t>
            </a:r>
          </a:p>
          <a:p>
            <a:r>
              <a:rPr lang="en-AU" sz="3600" dirty="0">
                <a:solidFill>
                  <a:srgbClr val="3E4D1F"/>
                </a:solidFill>
                <a:latin typeface="Papyrus" panose="03070502060502030205" pitchFamily="66" charset="0"/>
              </a:rPr>
              <a:t>r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hythm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c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reate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tempo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0107" y="5013176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Vincent Van Gogh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4653136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Marcel Duchamp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984" y="404664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©Ron </a:t>
            </a:r>
            <a:r>
              <a:rPr lang="en-AU" sz="1000" b="1" dirty="0" err="1" smtClean="0">
                <a:solidFill>
                  <a:schemeClr val="bg1"/>
                </a:solidFill>
              </a:rPr>
              <a:t>Coscorrosa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067" y="404664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2475" y="4149080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7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2515"/>
            <a:ext cx="3148921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7"/>
            <a:ext cx="3096344" cy="1761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23" y="2728779"/>
            <a:ext cx="2278934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10" y="2420888"/>
            <a:ext cx="1599388" cy="216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25" y="2420888"/>
            <a:ext cx="3096344" cy="1905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06" y="332656"/>
            <a:ext cx="1307433" cy="1794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2752" y="4654877"/>
            <a:ext cx="3966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Unity and variety –</a:t>
            </a:r>
          </a:p>
          <a:p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portray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similarity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6183" y="2708920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Gustav Klimt</a:t>
            </a:r>
            <a:endParaRPr lang="en-A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2420888"/>
            <a:ext cx="8835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Andy Warhol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027" y="2204864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62795" y="1916832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6411" y="30245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06411" y="426289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5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6672"/>
            <a:ext cx="2506787" cy="1887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6672"/>
            <a:ext cx="3528392" cy="2332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2" y="2653469"/>
            <a:ext cx="2464968" cy="3079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3068960"/>
            <a:ext cx="2520280" cy="1984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46" y="3068959"/>
            <a:ext cx="2634910" cy="1751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70" y="476671"/>
            <a:ext cx="1741262" cy="23320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9832" y="5158933"/>
            <a:ext cx="5644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Dominance and</a:t>
            </a:r>
          </a:p>
          <a:p>
            <a:r>
              <a:rPr lang="en-AU" sz="3600" dirty="0">
                <a:solidFill>
                  <a:srgbClr val="3E4D1F"/>
                </a:solidFill>
                <a:latin typeface="Papyrus" panose="03070502060502030205" pitchFamily="66" charset="0"/>
              </a:rPr>
              <a:t>s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ubordination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emphasise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rank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4550931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©Andrew Wyeth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210265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6611" y="476672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48703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303876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8344" y="44647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9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5" y="476672"/>
            <a:ext cx="3498389" cy="158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6" y="509058"/>
            <a:ext cx="3521968" cy="2349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12477"/>
            <a:ext cx="2202241" cy="3032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6" y="3140968"/>
            <a:ext cx="2945904" cy="2945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5590981"/>
            <a:ext cx="5769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Balance and</a:t>
            </a:r>
          </a:p>
          <a:p>
            <a:r>
              <a:rPr lang="en-AU" sz="3600" dirty="0">
                <a:solidFill>
                  <a:srgbClr val="3E4D1F"/>
                </a:solidFill>
                <a:latin typeface="Papyrus" panose="03070502060502030205" pitchFamily="66" charset="0"/>
              </a:rPr>
              <a:t>s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ymmetry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p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lace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off-kilter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44647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6691" y="584707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715" y="476672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2" y="242088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01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56" y="525823"/>
            <a:ext cx="2808312" cy="1755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1800200" cy="27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27" y="2492896"/>
            <a:ext cx="2787141" cy="209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25823"/>
            <a:ext cx="2869113" cy="286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4725144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Directional force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imply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motion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3140968"/>
            <a:ext cx="1088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©Lois Greenfield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548680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602128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331" y="2492896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3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7872"/>
            <a:ext cx="3168352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37872"/>
            <a:ext cx="2880320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430160"/>
            <a:ext cx="3168352" cy="2375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837872"/>
            <a:ext cx="1368152" cy="1789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5936" y="3862208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Representation</a:t>
            </a:r>
          </a:p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and abstraction –</a:t>
            </a:r>
          </a:p>
          <a:p>
            <a:r>
              <a:rPr lang="en-AU" sz="2800" dirty="0">
                <a:solidFill>
                  <a:srgbClr val="3E4D1F"/>
                </a:solidFill>
                <a:latin typeface="Papyrus" panose="03070502060502030205" pitchFamily="66" charset="0"/>
              </a:rPr>
              <a:t>i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nvestigate detail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44" y="3429000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602128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836712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5301" y="555904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4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2" y="764704"/>
            <a:ext cx="2801888" cy="1870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72" y="764704"/>
            <a:ext cx="3240360" cy="2162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53" y="2927644"/>
            <a:ext cx="2801888" cy="2783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72" y="3183152"/>
            <a:ext cx="3995936" cy="2069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7944" y="544696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Gesture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illustrate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attitude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3895" y="5487035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©Richard Avedon</a:t>
            </a:r>
            <a:endParaRPr lang="en-AU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83968" y="318277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267872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390691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1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26" y="477838"/>
            <a:ext cx="2314510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6672"/>
            <a:ext cx="3600400" cy="2400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58594"/>
            <a:ext cx="2290604" cy="2976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38183"/>
            <a:ext cx="3096344" cy="2228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184" y="3140968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Symbol –</a:t>
            </a:r>
          </a:p>
          <a:p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tell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two stories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123" y="318277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4403" y="260671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259" y="570305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Source: Unknown</a:t>
            </a:r>
            <a:endParaRPr lang="en-A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06411" y="5855459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Source: Unknown</a:t>
            </a:r>
            <a:endParaRPr lang="en-AU" sz="1000" b="1" dirty="0"/>
          </a:p>
        </p:txBody>
      </p:sp>
    </p:spTree>
    <p:extLst>
      <p:ext uri="{BB962C8B-B14F-4D97-AF65-F5344CB8AC3E}">
        <p14:creationId xmlns:p14="http://schemas.microsoft.com/office/powerpoint/2010/main" val="357694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7" y="668386"/>
            <a:ext cx="3168352" cy="2301224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13" y="649837"/>
            <a:ext cx="2088232" cy="229031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13" y="3144109"/>
            <a:ext cx="3130167" cy="245776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33" y="3140968"/>
            <a:ext cx="2268252" cy="291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1920" y="5734997"/>
            <a:ext cx="4140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spc="-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L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ine</a:t>
            </a:r>
            <a:r>
              <a:rPr lang="en-AU" sz="3600" spc="-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 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voice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the feminine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5593" y="5805264"/>
            <a:ext cx="1159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©Georgia O’Keefe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620688"/>
            <a:ext cx="968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©Shutterstock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388" y="2708920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3187792"/>
            <a:ext cx="338554" cy="103329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Image result for striped shadows on reclining nude fema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047888" cy="27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306331" y="2636912"/>
            <a:ext cx="938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©Chris Maher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6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2664296" cy="2002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40" y="548680"/>
            <a:ext cx="3030184" cy="200238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800866" cy="225033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3096344" cy="2061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504337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spc="-2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Shape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describe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area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2318683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©Richard Avedon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396" y="2318683"/>
            <a:ext cx="8915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123rf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065" y="4694947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©Alexey </a:t>
            </a:r>
            <a:r>
              <a:rPr lang="en-AU" sz="1000" b="1" dirty="0" err="1" smtClean="0">
                <a:solidFill>
                  <a:schemeClr val="bg1"/>
                </a:solidFill>
              </a:rPr>
              <a:t>Bednij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7902" y="548680"/>
            <a:ext cx="338554" cy="103329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2376264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72007" y="5559043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©Karolina </a:t>
            </a:r>
            <a:r>
              <a:rPr lang="en-AU" sz="1000" b="1" dirty="0" err="1" smtClean="0">
                <a:solidFill>
                  <a:schemeClr val="bg1"/>
                </a:solidFill>
              </a:rPr>
              <a:t>Kuras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7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ide 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1770"/>
            <a:ext cx="3816424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24939"/>
            <a:ext cx="3096344" cy="2068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4540"/>
            <a:ext cx="2232249" cy="3326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734997"/>
            <a:ext cx="3908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spc="-9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T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one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suggest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mood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033" y="2132856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©Chris Dale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350100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5805264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Javier Garceche &amp; Luis de las Al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49115"/>
            <a:ext cx="2160240" cy="291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47535" y="5261138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©Javier </a:t>
            </a:r>
            <a:r>
              <a:rPr lang="en-AU" sz="1000" b="1" dirty="0" err="1" smtClean="0">
                <a:solidFill>
                  <a:schemeClr val="bg1"/>
                </a:solidFill>
              </a:rPr>
              <a:t>Garcheche</a:t>
            </a:r>
            <a:endParaRPr lang="en-AU" sz="1000" b="1" dirty="0" smtClean="0">
              <a:solidFill>
                <a:schemeClr val="bg1"/>
              </a:solidFill>
            </a:endParaRPr>
          </a:p>
          <a:p>
            <a:r>
              <a:rPr lang="en-AU" sz="1000" b="1" dirty="0" smtClean="0">
                <a:solidFill>
                  <a:schemeClr val="bg1"/>
                </a:solidFill>
              </a:rPr>
              <a:t>©Luis de las Alas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3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2952328" cy="2368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476670"/>
            <a:ext cx="3213043" cy="2368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78706"/>
            <a:ext cx="3637803" cy="1906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78706"/>
            <a:ext cx="1893554" cy="2367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446965"/>
            <a:ext cx="447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spc="-9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T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exture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depict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surface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375" y="3140968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©Jackson Pollock</a:t>
            </a:r>
            <a:endParaRPr lang="en-AU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6867" y="260671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476671"/>
            <a:ext cx="338554" cy="10332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AU" sz="1000" b="1" dirty="0" smtClean="0"/>
              <a:t>Source: Unknown</a:t>
            </a:r>
            <a:endParaRPr lang="en-AU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310467" y="5300005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3212976"/>
            <a:ext cx="2304256" cy="21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86828" y="5126995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©Thomas Shahan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3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6671"/>
            <a:ext cx="2592288" cy="3770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4156"/>
            <a:ext cx="1944215" cy="1587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2657440"/>
            <a:ext cx="2678275" cy="3579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4865" y="4460919"/>
            <a:ext cx="200728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Colour –</a:t>
            </a:r>
          </a:p>
          <a:p>
            <a:pPr algn="r"/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express</a:t>
            </a:r>
            <a:endParaRPr lang="en-AU" sz="2800" dirty="0" smtClean="0">
              <a:solidFill>
                <a:srgbClr val="3E4D1F"/>
              </a:solidFill>
              <a:latin typeface="Papyrus" panose="03070502060502030205" pitchFamily="66" charset="0"/>
            </a:endParaRPr>
          </a:p>
          <a:p>
            <a:pPr algn="r"/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feeling</a:t>
            </a:r>
            <a:endParaRPr lang="en-AU" sz="28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4283" y="4005064"/>
            <a:ext cx="10679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©Steve McCurry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91" y="4005064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Eugene Delacroix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4734" y="6021288"/>
            <a:ext cx="11496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©Winslow Homer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17" y="4476734"/>
            <a:ext cx="2367087" cy="1593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79889" y="4447376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Katsushika Hokusai</a:t>
            </a:r>
            <a:endParaRPr lang="en-AU" sz="1000" b="1" dirty="0"/>
          </a:p>
        </p:txBody>
      </p:sp>
      <p:pic>
        <p:nvPicPr>
          <p:cNvPr id="2050" name="Picture 2" descr="Image result for monochromatic colou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2" y="484231"/>
            <a:ext cx="2520281" cy="19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5400000">
            <a:off x="7374519" y="1839031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©Matt </a:t>
            </a:r>
            <a:r>
              <a:rPr lang="en-AU" sz="1000" b="1" dirty="0" err="1" smtClean="0"/>
              <a:t>Reinbold</a:t>
            </a:r>
            <a:endParaRPr lang="en-AU" sz="1000" b="1" dirty="0"/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4231"/>
            <a:ext cx="1950698" cy="19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16104" y="476672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©SSC Photography</a:t>
            </a:r>
            <a:endParaRPr lang="en-AU" sz="1000" b="1" dirty="0"/>
          </a:p>
        </p:txBody>
      </p:sp>
    </p:spTree>
    <p:extLst>
      <p:ext uri="{BB962C8B-B14F-4D97-AF65-F5344CB8AC3E}">
        <p14:creationId xmlns:p14="http://schemas.microsoft.com/office/powerpoint/2010/main" val="75569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2" y="476672"/>
            <a:ext cx="3009832" cy="2329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3815916" cy="2543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66298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Space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convey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depth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83" y="476672"/>
            <a:ext cx="4104370" cy="232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56207" y="2564904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©Lea </a:t>
            </a:r>
            <a:r>
              <a:rPr lang="en-AU" sz="1000" b="1" dirty="0" err="1" smtClean="0">
                <a:solidFill>
                  <a:schemeClr val="bg1"/>
                </a:solidFill>
              </a:rPr>
              <a:t>Tippett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059" y="530120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28" y="3020615"/>
            <a:ext cx="2295644" cy="252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70507" y="530120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Source: Unknown</a:t>
            </a:r>
            <a:endParaRPr lang="en-AU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30147" y="2564904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7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2556284" cy="2556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4312"/>
            <a:ext cx="3240360" cy="2522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7" y="3356992"/>
            <a:ext cx="3468824" cy="2088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5517232"/>
            <a:ext cx="359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Scale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show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size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pic>
        <p:nvPicPr>
          <p:cNvPr id="1028" name="Picture 4" descr="Image result for elements of design sca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56992"/>
            <a:ext cx="3355525" cy="24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6109" y="5559043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©Corey </a:t>
            </a:r>
            <a:r>
              <a:rPr lang="en-AU" sz="1000" b="1" dirty="0" err="1" smtClean="0">
                <a:solidFill>
                  <a:schemeClr val="bg1"/>
                </a:solidFill>
              </a:rPr>
              <a:t>Mondello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0347" y="5199003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loud Gate sculpture, The Bean in Chica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4312"/>
            <a:ext cx="3816424" cy="25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5576" y="2852936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©Brian </a:t>
            </a:r>
            <a:r>
              <a:rPr lang="en-AU" sz="1000" b="1" dirty="0" err="1" smtClean="0"/>
              <a:t>Kersey</a:t>
            </a:r>
            <a:endParaRPr lang="en-AU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14523" y="2852936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8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71" y="476672"/>
            <a:ext cx="2595109" cy="324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3"/>
          <a:stretch/>
        </p:blipFill>
        <p:spPr>
          <a:xfrm>
            <a:off x="3086195" y="2780928"/>
            <a:ext cx="3141989" cy="1976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4870901"/>
            <a:ext cx="509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spc="-9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C</a:t>
            </a:r>
            <a:r>
              <a:rPr lang="en-AU" sz="36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ontrast –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reveal </a:t>
            </a:r>
            <a:r>
              <a:rPr lang="en-AU" sz="2800" dirty="0" smtClean="0">
                <a:solidFill>
                  <a:srgbClr val="3E4D1F"/>
                </a:solidFill>
                <a:latin typeface="Papyrus" panose="03070502060502030205" pitchFamily="66" charset="0"/>
              </a:rPr>
              <a:t>drama</a:t>
            </a:r>
            <a:endParaRPr lang="en-AU" sz="3600" dirty="0">
              <a:solidFill>
                <a:srgbClr val="3E4D1F"/>
              </a:solidFill>
              <a:latin typeface="Papyrus" panose="03070502060502030205" pitchFamily="66" charset="0"/>
            </a:endParaRPr>
          </a:p>
        </p:txBody>
      </p:sp>
      <p:pic>
        <p:nvPicPr>
          <p:cNvPr id="2050" name="Picture 2" descr="Image result for element of design contrast in phot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4348"/>
            <a:ext cx="3096344" cy="206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45349" y="476672"/>
            <a:ext cx="9108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</a:t>
            </a:r>
            <a:r>
              <a:rPr lang="en-AU" sz="1000" b="1" dirty="0" err="1" smtClean="0">
                <a:solidFill>
                  <a:schemeClr val="bg1"/>
                </a:solidFill>
              </a:rPr>
              <a:t>OrangeAcid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4509120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Source: Unknown</a:t>
            </a:r>
            <a:endParaRPr lang="en-A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63159" y="3501008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/>
              <a:t>Source: Unknown</a:t>
            </a:r>
            <a:endParaRPr lang="en-AU" sz="1000" b="1" dirty="0"/>
          </a:p>
        </p:txBody>
      </p:sp>
      <p:pic>
        <p:nvPicPr>
          <p:cNvPr id="2052" name="Picture 4" descr="https://mir-s3-cdn-cf.behance.net/project_modules/disp/2f7cd421488741.560445281441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348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0813" y="518483"/>
            <a:ext cx="960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b="1" dirty="0" smtClean="0">
                <a:solidFill>
                  <a:schemeClr val="bg1"/>
                </a:solidFill>
              </a:rPr>
              <a:t>©Val </a:t>
            </a:r>
            <a:r>
              <a:rPr lang="en-AU" sz="1000" b="1" dirty="0" err="1" smtClean="0">
                <a:solidFill>
                  <a:schemeClr val="bg1"/>
                </a:solidFill>
              </a:rPr>
              <a:t>Tourchin</a:t>
            </a:r>
            <a:endParaRPr lang="en-A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5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>
        <p:fad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333</Words>
  <Application>Microsoft Office PowerPoint</Application>
  <PresentationFormat>On-screen Show (4:3)</PresentationFormat>
  <Paragraphs>112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93</cp:revision>
  <cp:lastPrinted>2018-11-27T08:48:48Z</cp:lastPrinted>
  <dcterms:created xsi:type="dcterms:W3CDTF">2018-11-27T01:34:27Z</dcterms:created>
  <dcterms:modified xsi:type="dcterms:W3CDTF">2019-07-11T14:11:34Z</dcterms:modified>
</cp:coreProperties>
</file>